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6"/>
  </p:notesMasterIdLst>
  <p:sldIdLst>
    <p:sldId id="259" r:id="rId3"/>
    <p:sldId id="323" r:id="rId4"/>
    <p:sldId id="301" r:id="rId5"/>
    <p:sldId id="324" r:id="rId6"/>
    <p:sldId id="319" r:id="rId7"/>
    <p:sldId id="318" r:id="rId8"/>
    <p:sldId id="326" r:id="rId9"/>
    <p:sldId id="331" r:id="rId10"/>
    <p:sldId id="276" r:id="rId11"/>
    <p:sldId id="320" r:id="rId12"/>
    <p:sldId id="328" r:id="rId13"/>
    <p:sldId id="327" r:id="rId14"/>
    <p:sldId id="333" r:id="rId15"/>
    <p:sldId id="321" r:id="rId16"/>
    <p:sldId id="322" r:id="rId17"/>
    <p:sldId id="300" r:id="rId18"/>
    <p:sldId id="332" r:id="rId19"/>
    <p:sldId id="310" r:id="rId20"/>
    <p:sldId id="312" r:id="rId21"/>
    <p:sldId id="311" r:id="rId22"/>
    <p:sldId id="313" r:id="rId23"/>
    <p:sldId id="329" r:id="rId24"/>
    <p:sldId id="302" r:id="rId25"/>
    <p:sldId id="303" r:id="rId26"/>
    <p:sldId id="325" r:id="rId27"/>
    <p:sldId id="316" r:id="rId28"/>
    <p:sldId id="315" r:id="rId29"/>
    <p:sldId id="281" r:id="rId30"/>
    <p:sldId id="284" r:id="rId31"/>
    <p:sldId id="282" r:id="rId32"/>
    <p:sldId id="330" r:id="rId33"/>
    <p:sldId id="275" r:id="rId34"/>
    <p:sldId id="317" r:id="rId35"/>
    <p:sldId id="277" r:id="rId36"/>
    <p:sldId id="295" r:id="rId37"/>
    <p:sldId id="278" r:id="rId38"/>
    <p:sldId id="280" r:id="rId39"/>
    <p:sldId id="288" r:id="rId40"/>
    <p:sldId id="294" r:id="rId41"/>
    <p:sldId id="290" r:id="rId42"/>
    <p:sldId id="289" r:id="rId43"/>
    <p:sldId id="291" r:id="rId44"/>
    <p:sldId id="29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emory-layout-of-c-progra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insider.co/what-is-dangling-pointer-with-cause-and-how-to-avoid-it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jELbKhGkEi0&amp;t=56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Q2n7tb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cpp.com/cpp-tutorial/125-the-virtual-table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rKDtxAZ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(</a:t>
            </a:r>
            <a:r>
              <a:rPr lang="en-US" dirty="0" err="1"/>
              <a:t>memory_examples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Heap</a:t>
            </a:r>
          </a:p>
          <a:p>
            <a:pPr lvl="2"/>
            <a:r>
              <a:rPr lang="en-US" dirty="0"/>
              <a:t>“new/delete” operator</a:t>
            </a:r>
          </a:p>
          <a:p>
            <a:pPr lvl="2"/>
            <a:r>
              <a:rPr lang="en-US" dirty="0"/>
              <a:t>malloc/free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Stack</a:t>
            </a:r>
          </a:p>
          <a:p>
            <a:pPr lvl="2"/>
            <a:r>
              <a:rPr lang="en-US" dirty="0"/>
              <a:t>Statically defined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B437-41E3-7249-A9E5-7361D053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2149"/>
            <a:ext cx="4376507" cy="333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4638583" y="5340700"/>
            <a:ext cx="4771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https://www.geeksforgeeks.org/memory-layout-of-c-program/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439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15E53BB-F91E-094E-AD78-802808F640FF}"/>
              </a:ext>
            </a:extLst>
          </p:cNvPr>
          <p:cNvSpPr/>
          <p:nvPr/>
        </p:nvSpPr>
        <p:spPr>
          <a:xfrm>
            <a:off x="6081200" y="4632288"/>
            <a:ext cx="1376039" cy="672880"/>
          </a:xfrm>
          <a:prstGeom prst="rect">
            <a:avLst/>
          </a:pr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1AD28A-77B8-AB49-9186-FC008A0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077F66-2536-994F-A383-5AAFB37597C2}"/>
              </a:ext>
            </a:extLst>
          </p:cNvPr>
          <p:cNvGrpSpPr/>
          <p:nvPr/>
        </p:nvGrpSpPr>
        <p:grpSpPr>
          <a:xfrm>
            <a:off x="6081202" y="1839148"/>
            <a:ext cx="1376040" cy="976542"/>
            <a:chOff x="6791416" y="1979720"/>
            <a:chExt cx="1376040" cy="976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925DC-7A3F-574C-BE87-AB60B273DE45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3D1EC-9022-884A-B49C-1BDF4AE57A27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FD2A8C-A8D5-DF41-8ADF-F115120F8FD6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3EB65-C80D-6C43-BCC4-DCF3D60956CA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FD38F-EA97-6849-9409-AA5446E2E862}"/>
              </a:ext>
            </a:extLst>
          </p:cNvPr>
          <p:cNvGrpSpPr/>
          <p:nvPr/>
        </p:nvGrpSpPr>
        <p:grpSpPr>
          <a:xfrm>
            <a:off x="6081201" y="2828218"/>
            <a:ext cx="1376040" cy="976542"/>
            <a:chOff x="6791416" y="1979720"/>
            <a:chExt cx="1376040" cy="9765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EF856B-BC7C-2A4C-9981-5169517B1AED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C2218-EEB8-0A43-B138-4C8FF1AA9125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EDB40-BC38-A844-81F0-5617E663F59C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14D6DD-6B95-3847-965F-7E334D5066E4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C78EF-4544-654F-9831-6D8C7D443752}"/>
              </a:ext>
            </a:extLst>
          </p:cNvPr>
          <p:cNvGrpSpPr/>
          <p:nvPr/>
        </p:nvGrpSpPr>
        <p:grpSpPr>
          <a:xfrm>
            <a:off x="6081201" y="3779553"/>
            <a:ext cx="1376040" cy="976542"/>
            <a:chOff x="6791416" y="1979720"/>
            <a:chExt cx="1376040" cy="9765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8C558-4A83-DD49-A2AF-329F690EBFF8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4F5959-70E3-4C44-9D04-F0D3C1E291F4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B8290-B689-5C41-9A44-28C618ABA690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44989-36B9-6148-98A3-9F99D2282C31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39530-1C05-224A-842A-DC768439146F}"/>
              </a:ext>
            </a:extLst>
          </p:cNvPr>
          <p:cNvSpPr/>
          <p:nvPr/>
        </p:nvSpPr>
        <p:spPr>
          <a:xfrm>
            <a:off x="5135108" y="181444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0x17c02758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218A08-76E9-284B-A15D-304B5E8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0" y="2266700"/>
            <a:ext cx="3829565" cy="245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CFF52-8C92-3448-80DE-571CDED8F8C6}"/>
              </a:ext>
            </a:extLst>
          </p:cNvPr>
          <p:cNvSpPr/>
          <p:nvPr/>
        </p:nvSpPr>
        <p:spPr>
          <a:xfrm>
            <a:off x="5135107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0x17c02760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EF6DC-E521-B644-8CF9-CA26BA1CC3F2}"/>
              </a:ext>
            </a:extLst>
          </p:cNvPr>
          <p:cNvSpPr/>
          <p:nvPr/>
        </p:nvSpPr>
        <p:spPr>
          <a:xfrm>
            <a:off x="6081199" y="5253169"/>
            <a:ext cx="1376039" cy="2396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CC1B5-1518-4346-AE8E-285096E3EEDA}"/>
              </a:ext>
            </a:extLst>
          </p:cNvPr>
          <p:cNvSpPr/>
          <p:nvPr/>
        </p:nvSpPr>
        <p:spPr>
          <a:xfrm>
            <a:off x="6081198" y="1840619"/>
            <a:ext cx="1376039" cy="23969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2DEEAF-5E47-9040-BEF1-B6AC8F5CA82C}"/>
              </a:ext>
            </a:extLst>
          </p:cNvPr>
          <p:cNvSpPr/>
          <p:nvPr/>
        </p:nvSpPr>
        <p:spPr>
          <a:xfrm>
            <a:off x="7457237" y="1780421"/>
            <a:ext cx="77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byte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3B98567-58C5-FC42-867A-DBD25A1DE6A3}"/>
              </a:ext>
            </a:extLst>
          </p:cNvPr>
          <p:cNvSpPr/>
          <p:nvPr/>
        </p:nvSpPr>
        <p:spPr>
          <a:xfrm>
            <a:off x="7549497" y="1836809"/>
            <a:ext cx="195314" cy="997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6C1E0C-6146-644D-B093-8ACFEA42B765}"/>
              </a:ext>
            </a:extLst>
          </p:cNvPr>
          <p:cNvSpPr/>
          <p:nvPr/>
        </p:nvSpPr>
        <p:spPr>
          <a:xfrm>
            <a:off x="7789037" y="2154755"/>
            <a:ext cx="112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(int)</a:t>
            </a:r>
          </a:p>
          <a:p>
            <a:r>
              <a:rPr lang="en-US" dirty="0">
                <a:solidFill>
                  <a:srgbClr val="FF0000"/>
                </a:solidFill>
              </a:rPr>
              <a:t>4 bytes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F5EDD60-748C-384F-A69D-D859CF647F31}"/>
              </a:ext>
            </a:extLst>
          </p:cNvPr>
          <p:cNvSpPr/>
          <p:nvPr/>
        </p:nvSpPr>
        <p:spPr>
          <a:xfrm>
            <a:off x="7549497" y="1836809"/>
            <a:ext cx="195314" cy="19240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A4C0C-5923-0646-8A61-C82339E8FA17}"/>
              </a:ext>
            </a:extLst>
          </p:cNvPr>
          <p:cNvSpPr/>
          <p:nvPr/>
        </p:nvSpPr>
        <p:spPr>
          <a:xfrm>
            <a:off x="7789037" y="2614189"/>
            <a:ext cx="13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(point)</a:t>
            </a:r>
          </a:p>
          <a:p>
            <a:r>
              <a:rPr lang="en-US" dirty="0">
                <a:solidFill>
                  <a:srgbClr val="FF0000"/>
                </a:solidFill>
              </a:rPr>
              <a:t>8 bytes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3ABE7-A995-D349-B826-22F552767856}"/>
              </a:ext>
            </a:extLst>
          </p:cNvPr>
          <p:cNvSpPr/>
          <p:nvPr/>
        </p:nvSpPr>
        <p:spPr>
          <a:xfrm>
            <a:off x="2411137" y="6065960"/>
            <a:ext cx="367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0x17c02758 + 0x8 = </a:t>
            </a:r>
            <a:r>
              <a:rPr lang="en-US" dirty="0">
                <a:solidFill>
                  <a:srgbClr val="FF0000"/>
                </a:solidFill>
              </a:rPr>
              <a:t>0x17c02760</a:t>
            </a: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2CBF4-399B-974B-A92F-1E536C7118DB}"/>
              </a:ext>
            </a:extLst>
          </p:cNvPr>
          <p:cNvSpPr/>
          <p:nvPr/>
        </p:nvSpPr>
        <p:spPr>
          <a:xfrm>
            <a:off x="5135106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0x17c02760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4ADDA3-32CF-044F-9C53-81E78F8CB332}"/>
              </a:ext>
            </a:extLst>
          </p:cNvPr>
          <p:cNvSpPr/>
          <p:nvPr/>
        </p:nvSpPr>
        <p:spPr>
          <a:xfrm>
            <a:off x="916296" y="159113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Roboto"/>
              </a:rPr>
              <a:t>hex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adecimal”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leaks</a:t>
            </a:r>
          </a:p>
          <a:p>
            <a:pPr lvl="1"/>
            <a:r>
              <a:rPr lang="en-US" dirty="0"/>
              <a:t>Allocated (“new”) but not deleted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 to check</a:t>
            </a:r>
          </a:p>
          <a:p>
            <a:endParaRPr lang="en-US" sz="1050" dirty="0"/>
          </a:p>
          <a:p>
            <a:r>
              <a:rPr lang="en-US" dirty="0"/>
              <a:t>Dangling 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1287263" y="6486489"/>
            <a:ext cx="54686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https://developerinsider.co/what-is-dangling-pointer-with-cause-and-how-to-avoid-it/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92E8-DD87-B847-86BC-EF5F178F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43" y="3063115"/>
            <a:ext cx="5221242" cy="32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78CFB2-49F6-7047-9300-E6A7EE064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Check for memory leak: </a:t>
            </a:r>
            <a:r>
              <a:rPr lang="en-US" dirty="0" err="1"/>
              <a:t>valgrind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A0B0B-8448-444D-9EEC-C2851E1C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ABA51-CFEA-524F-B1E7-EADF7226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1985129"/>
            <a:ext cx="6633883" cy="431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2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 vs Class (</a:t>
            </a:r>
            <a:r>
              <a:rPr lang="en-US" dirty="0" err="1"/>
              <a:t>struct_vs_class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What’s the difference between Struct and Class in C++?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11637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parameter Passing (</a:t>
            </a:r>
            <a:r>
              <a:rPr lang="en-US" dirty="0" err="1"/>
              <a:t>pass_by_ptr_val_ref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By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pointer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reference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49486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Polymorphism: function overload (</a:t>
            </a:r>
            <a:r>
              <a:rPr lang="en-US" dirty="0" err="1"/>
              <a:t>function_overload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44085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90" y="1363509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Disco: </a:t>
            </a:r>
            <a:r>
              <a:rPr lang="en-US" dirty="0">
                <a:hlinkClick r:id="rId2"/>
              </a:rPr>
              <a:t>https://discord.gg/Q2n7tb</a:t>
            </a:r>
            <a:endParaRPr lang="en-US" dirty="0"/>
          </a:p>
          <a:p>
            <a:pPr lvl="1"/>
            <a:r>
              <a:rPr lang="en-US" dirty="0"/>
              <a:t>Class info/discussion</a:t>
            </a:r>
          </a:p>
          <a:p>
            <a:pPr lvl="1"/>
            <a:r>
              <a:rPr lang="en-US" dirty="0"/>
              <a:t>Homework discussion</a:t>
            </a:r>
          </a:p>
          <a:p>
            <a:pPr lvl="1"/>
            <a:endParaRPr lang="en-US" dirty="0"/>
          </a:p>
          <a:p>
            <a:r>
              <a:rPr lang="en-US" dirty="0"/>
              <a:t>Canvas: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Class announcement</a:t>
            </a:r>
          </a:p>
          <a:p>
            <a:pPr lvl="1"/>
            <a:endParaRPr lang="en-US" dirty="0"/>
          </a:p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Almost never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</p:spTree>
    <p:extLst>
      <p:ext uri="{BB962C8B-B14F-4D97-AF65-F5344CB8AC3E}">
        <p14:creationId xmlns:p14="http://schemas.microsoft.com/office/powerpoint/2010/main" val="27650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virtual class</a:t>
            </a:r>
          </a:p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Virtual Table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04167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&amp; Linker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D4895-ADC2-0F4D-82A2-56AF6147129E}"/>
              </a:ext>
            </a:extLst>
          </p:cNvPr>
          <p:cNvSpPr/>
          <p:nvPr/>
        </p:nvSpPr>
        <p:spPr>
          <a:xfrm>
            <a:off x="349931" y="1925103"/>
            <a:ext cx="8444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g++  -Wall -c </a:t>
            </a:r>
            <a:r>
              <a:rPr lang="en-US" sz="2400" dirty="0" err="1"/>
              <a:t>circular_card.cpp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00"/>
                </a:highlight>
              </a:rPr>
              <a:t>circular_card.o</a:t>
            </a:r>
            <a:endParaRPr lang="en-US" sz="24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C896D-A7E1-A744-980B-AD2FC3BDC9B3}"/>
              </a:ext>
            </a:extLst>
          </p:cNvPr>
          <p:cNvSpPr/>
          <p:nvPr/>
        </p:nvSpPr>
        <p:spPr>
          <a:xfrm>
            <a:off x="323297" y="3420122"/>
            <a:ext cx="8444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g++ -Wall -c </a:t>
            </a:r>
            <a:r>
              <a:rPr lang="en-US" sz="2400" dirty="0" err="1"/>
              <a:t>rectangular_card.cpp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FF"/>
                </a:highlight>
              </a:rPr>
              <a:t>rectangular_card.o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/>
              <a:t>g++ -Wall -c </a:t>
            </a:r>
            <a:r>
              <a:rPr lang="en-US" sz="2400" dirty="0" err="1"/>
              <a:t>test.cpp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/>
              <a:t>g++ </a:t>
            </a:r>
            <a:r>
              <a:rPr lang="en-US" sz="2400" dirty="0" err="1">
                <a:highlight>
                  <a:srgbClr val="00FF00"/>
                </a:highlight>
              </a:rPr>
              <a:t>rectangular_card.o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circular_card.o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r>
              <a:rPr lang="en-US" sz="2400" dirty="0"/>
              <a:t> -o </a:t>
            </a:r>
            <a:r>
              <a:rPr lang="en-US" sz="2400" dirty="0" err="1"/>
              <a:t>test.x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6256-BCBE-DA4E-BF1D-41FE45A41D94}"/>
              </a:ext>
            </a:extLst>
          </p:cNvPr>
          <p:cNvSpPr/>
          <p:nvPr/>
        </p:nvSpPr>
        <p:spPr>
          <a:xfrm>
            <a:off x="349931" y="2358357"/>
            <a:ext cx="57334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AD6B3-36DD-8249-AF47-5A59BB42D376}"/>
              </a:ext>
            </a:extLst>
          </p:cNvPr>
          <p:cNvSpPr txBox="1"/>
          <p:nvPr/>
        </p:nvSpPr>
        <p:spPr>
          <a:xfrm>
            <a:off x="89388" y="2787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883CC-4E7E-DE4E-93A6-CFF4AF216000}"/>
              </a:ext>
            </a:extLst>
          </p:cNvPr>
          <p:cNvSpPr/>
          <p:nvPr/>
        </p:nvSpPr>
        <p:spPr>
          <a:xfrm>
            <a:off x="1976026" y="2341699"/>
            <a:ext cx="221423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E5DA-2E6D-0C42-8906-3BC51747EECD}"/>
              </a:ext>
            </a:extLst>
          </p:cNvPr>
          <p:cNvSpPr txBox="1"/>
          <p:nvPr/>
        </p:nvSpPr>
        <p:spPr>
          <a:xfrm>
            <a:off x="2487837" y="2773856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68F7-38D8-7548-B355-DEA2977A0224}"/>
              </a:ext>
            </a:extLst>
          </p:cNvPr>
          <p:cNvSpPr/>
          <p:nvPr/>
        </p:nvSpPr>
        <p:spPr>
          <a:xfrm>
            <a:off x="4563122" y="2343242"/>
            <a:ext cx="195308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DCE2-531A-0B48-A886-F31BFA83F675}"/>
              </a:ext>
            </a:extLst>
          </p:cNvPr>
          <p:cNvSpPr txBox="1"/>
          <p:nvPr/>
        </p:nvSpPr>
        <p:spPr>
          <a:xfrm>
            <a:off x="4955090" y="2773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47A5B-E022-0448-B5D4-AB05651A4EF7}"/>
              </a:ext>
            </a:extLst>
          </p:cNvPr>
          <p:cNvSpPr/>
          <p:nvPr/>
        </p:nvSpPr>
        <p:spPr>
          <a:xfrm>
            <a:off x="6299446" y="4573343"/>
            <a:ext cx="776920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88DC3-398E-0E44-A922-6388387ABFEF}"/>
              </a:ext>
            </a:extLst>
          </p:cNvPr>
          <p:cNvSpPr txBox="1"/>
          <p:nvPr/>
        </p:nvSpPr>
        <p:spPr>
          <a:xfrm>
            <a:off x="6038903" y="5002192"/>
            <a:ext cx="212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 binary </a:t>
            </a:r>
          </a:p>
          <a:p>
            <a:r>
              <a:rPr lang="en-US" dirty="0">
                <a:solidFill>
                  <a:srgbClr val="FF0000"/>
                </a:solidFill>
              </a:rPr>
              <a:t>(“.exe” for Windows)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F20EC-0F5E-6249-A9AE-918756D1BFB8}"/>
              </a:ext>
            </a:extLst>
          </p:cNvPr>
          <p:cNvSpPr/>
          <p:nvPr/>
        </p:nvSpPr>
        <p:spPr>
          <a:xfrm>
            <a:off x="568171" y="5982200"/>
            <a:ext cx="684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g++ -Wall </a:t>
            </a:r>
            <a:r>
              <a:rPr lang="en-US" dirty="0" err="1"/>
              <a:t>circular_card.cpp</a:t>
            </a:r>
            <a:r>
              <a:rPr lang="en-US" dirty="0"/>
              <a:t> </a:t>
            </a:r>
            <a:r>
              <a:rPr lang="en-US" dirty="0" err="1"/>
              <a:t>rectangular_card.cpp</a:t>
            </a:r>
            <a:r>
              <a:rPr lang="en-US" dirty="0"/>
              <a:t> </a:t>
            </a:r>
            <a:r>
              <a:rPr lang="en-US" dirty="0" err="1"/>
              <a:t>test.cpp</a:t>
            </a:r>
            <a:r>
              <a:rPr lang="en-US" dirty="0"/>
              <a:t> -o </a:t>
            </a:r>
            <a:r>
              <a:rPr lang="en-US" dirty="0" err="1"/>
              <a:t>test.x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3002F-2BFF-A04E-A9A4-7410EC5B2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Unit test framework from Google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structure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777BE-5950-914B-A2DA-F04A8A6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398440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cmake_with_gtest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5079-52A1-E84C-90C6-9B82D845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08" y="3428999"/>
            <a:ext cx="2560721" cy="191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1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B36E7-3D5B-BA47-9CA0-08969614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368A8-2BBB-814C-BD80-62FC6A5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453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home 1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10/4/2019 Friday 11:59pm</a:t>
            </a:r>
          </a:p>
          <a:p>
            <a:endParaRPr lang="en-US" dirty="0"/>
          </a:p>
          <a:p>
            <a:r>
              <a:rPr lang="en-US" dirty="0"/>
              <a:t>Revert() </a:t>
            </a:r>
          </a:p>
          <a:p>
            <a:endParaRPr lang="en-US" dirty="0"/>
          </a:p>
          <a:p>
            <a:pPr lvl="1"/>
            <a:r>
              <a:rPr lang="en-US" dirty="0"/>
              <a:t>How are you implementing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additional space are you using?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838B0-6BB6-7A47-B540-1AFC2E70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558800" y="1882066"/>
            <a:ext cx="8026400" cy="23933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9ECF9-E6CD-434A-9A45-D46325E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6876B-621F-0F45-A6B7-C704BDE9B789}"/>
              </a:ext>
            </a:extLst>
          </p:cNvPr>
          <p:cNvSpPr/>
          <p:nvPr/>
        </p:nvSpPr>
        <p:spPr>
          <a:xfrm>
            <a:off x="407385" y="4643035"/>
            <a:ext cx="8448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  <a:highlight>
                  <a:srgbClr val="FFFF00"/>
                </a:highlight>
              </a:rPr>
              <a:t>Windows (Visual Studio) users: Make sure you code compiles on Linux Ubuntu 18.04</a:t>
            </a:r>
          </a:p>
        </p:txBody>
      </p:sp>
    </p:spTree>
    <p:extLst>
      <p:ext uri="{BB962C8B-B14F-4D97-AF65-F5344CB8AC3E}">
        <p14:creationId xmlns:p14="http://schemas.microsoft.com/office/powerpoint/2010/main" val="24894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423" y="1070860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Where do I get a Linux?</a:t>
            </a:r>
          </a:p>
          <a:p>
            <a:endParaRPr lang="en-US" sz="1200" dirty="0"/>
          </a:p>
          <a:p>
            <a:r>
              <a:rPr lang="en-US" dirty="0"/>
              <a:t>EC2 Instance (aka “a machine in the Amazon cloud”)</a:t>
            </a:r>
          </a:p>
          <a:p>
            <a:endParaRPr lang="en-US" dirty="0"/>
          </a:p>
          <a:p>
            <a:r>
              <a:rPr lang="en-US" dirty="0"/>
              <a:t>Free tier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Detailed video tutorial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Similar offering (Azure, </a:t>
            </a:r>
            <a:r>
              <a:rPr lang="en-US" dirty="0">
                <a:hlinkClick r:id="rId4"/>
              </a:rPr>
              <a:t>Google Cloud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A185AA-3761-F243-9455-7868D87DE9EE}"/>
              </a:ext>
            </a:extLst>
          </p:cNvPr>
          <p:cNvSpPr/>
          <p:nvPr/>
        </p:nvSpPr>
        <p:spPr>
          <a:xfrm>
            <a:off x="5805558" y="2956264"/>
            <a:ext cx="2841292" cy="2139519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AE3BB-F695-204A-800E-5048C12C1D11}"/>
              </a:ext>
            </a:extLst>
          </p:cNvPr>
          <p:cNvSpPr/>
          <p:nvPr/>
        </p:nvSpPr>
        <p:spPr>
          <a:xfrm>
            <a:off x="6853560" y="3739518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68899-0754-D24B-94B3-90E9AD2A3907}"/>
              </a:ext>
            </a:extLst>
          </p:cNvPr>
          <p:cNvSpPr/>
          <p:nvPr/>
        </p:nvSpPr>
        <p:spPr>
          <a:xfrm>
            <a:off x="6695242" y="3592783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11A44-2897-5B48-8C06-66A77778C379}"/>
              </a:ext>
            </a:extLst>
          </p:cNvPr>
          <p:cNvSpPr txBox="1"/>
          <p:nvPr/>
        </p:nvSpPr>
        <p:spPr>
          <a:xfrm>
            <a:off x="6695242" y="324433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x.x.x.x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06AA-F74C-5241-8A07-00F2478EA8F1}"/>
              </a:ext>
            </a:extLst>
          </p:cNvPr>
          <p:cNvSpPr txBox="1"/>
          <p:nvPr/>
        </p:nvSpPr>
        <p:spPr>
          <a:xfrm>
            <a:off x="7599285" y="2663743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CE3D-C8FE-2342-A57C-3B5797B896FC}"/>
              </a:ext>
            </a:extLst>
          </p:cNvPr>
          <p:cNvSpPr/>
          <p:nvPr/>
        </p:nvSpPr>
        <p:spPr>
          <a:xfrm rot="198975">
            <a:off x="934833" y="5879955"/>
            <a:ext cx="4439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Free machine you can use (when you need it),</a:t>
            </a:r>
          </a:p>
          <a:p>
            <a:r>
              <a:rPr lang="en-US" i="1" dirty="0">
                <a:highlight>
                  <a:srgbClr val="FFFF00"/>
                </a:highlight>
              </a:rPr>
              <a:t> and then destroy and forget</a:t>
            </a:r>
          </a:p>
        </p:txBody>
      </p:sp>
    </p:spTree>
    <p:extLst>
      <p:ext uri="{BB962C8B-B14F-4D97-AF65-F5344CB8AC3E}">
        <p14:creationId xmlns:p14="http://schemas.microsoft.com/office/powerpoint/2010/main" val="566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7BF7D-587B-AE49-A74F-09C331B00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an Linux 18.04 machine from AWS EC2</a:t>
            </a:r>
          </a:p>
          <a:p>
            <a:endParaRPr lang="en-US" dirty="0"/>
          </a:p>
          <a:p>
            <a:r>
              <a:rPr lang="en-US" dirty="0"/>
              <a:t>Copy codes from Windows to this machine for homework submission validation (next class)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78AEE-004B-674B-8858-5DB0F0D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</p:txBody>
      </p:sp>
    </p:spTree>
    <p:extLst>
      <p:ext uri="{BB962C8B-B14F-4D97-AF65-F5344CB8AC3E}">
        <p14:creationId xmlns:p14="http://schemas.microsoft.com/office/powerpoint/2010/main" val="34149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Setup your C++ development environment</a:t>
            </a:r>
          </a:p>
          <a:p>
            <a:endParaRPr lang="en-US" dirty="0"/>
          </a:p>
          <a:p>
            <a:r>
              <a:rPr lang="en-US" dirty="0"/>
              <a:t>Join Disco</a:t>
            </a:r>
          </a:p>
          <a:p>
            <a:endParaRPr lang="en-US" dirty="0"/>
          </a:p>
          <a:p>
            <a:r>
              <a:rPr lang="en-US" dirty="0"/>
              <a:t>Make sure your first homework is submitted on time and meeting requirements</a:t>
            </a:r>
          </a:p>
          <a:p>
            <a:endParaRPr lang="en-US" dirty="0"/>
          </a:p>
          <a:p>
            <a:r>
              <a:rPr lang="en-US" dirty="0"/>
              <a:t>Get comfortable with write C++</a:t>
            </a:r>
          </a:p>
          <a:p>
            <a:pPr lvl="1"/>
            <a:r>
              <a:rPr lang="en-US" dirty="0"/>
              <a:t>Don’t need to know everything. Basics first.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Quiz</a:t>
            </a:r>
            <a:r>
              <a:rPr lang="en-US" dirty="0"/>
              <a:t> on C++ materials we cover this week on </a:t>
            </a:r>
            <a:r>
              <a:rPr lang="en-US" dirty="0">
                <a:highlight>
                  <a:srgbClr val="FFFF00"/>
                </a:highlight>
              </a:rPr>
              <a:t>10/8 Tuesday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</TotalTime>
  <Words>1422</Words>
  <Application>Microsoft Macintosh PowerPoint</Application>
  <PresentationFormat>On-screen Show (4:3)</PresentationFormat>
  <Paragraphs>354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Encode Sans Normal Black</vt:lpstr>
      <vt:lpstr>Open Sans</vt:lpstr>
      <vt:lpstr>Open Sans Light</vt:lpstr>
      <vt:lpstr>Roboto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Notices</vt:lpstr>
      <vt:lpstr>Homework Rules</vt:lpstr>
      <vt:lpstr>Homework Review</vt:lpstr>
      <vt:lpstr>Homework Review</vt:lpstr>
      <vt:lpstr>Homework Review</vt:lpstr>
      <vt:lpstr>EC2 Demo</vt:lpstr>
      <vt:lpstr>Goal by the end of this week (10/8, 10/10)</vt:lpstr>
      <vt:lpstr>C++</vt:lpstr>
      <vt:lpstr>C++ Review</vt:lpstr>
      <vt:lpstr>C++ Review</vt:lpstr>
      <vt:lpstr>C++ Review</vt:lpstr>
      <vt:lpstr>C++ Review</vt:lpstr>
      <vt:lpstr>C++ Review</vt:lpstr>
      <vt:lpstr>C++ Review</vt:lpstr>
      <vt:lpstr>C++ Review</vt:lpstr>
      <vt:lpstr>C++ Review</vt:lpstr>
      <vt:lpstr>C++</vt:lpstr>
      <vt:lpstr>C++</vt:lpstr>
      <vt:lpstr>C++</vt:lpstr>
      <vt:lpstr>C++ Exercise</vt:lpstr>
      <vt:lpstr>C++ Review</vt:lpstr>
      <vt:lpstr>Compiler &amp; Linker</vt:lpstr>
      <vt:lpstr>Makefile</vt:lpstr>
      <vt:lpstr>CMake</vt:lpstr>
      <vt:lpstr>Unit Test Framework</vt:lpstr>
      <vt:lpstr>C++</vt:lpstr>
      <vt:lpstr>Coding</vt:lpstr>
      <vt:lpstr>Coding</vt:lpstr>
      <vt:lpstr>Coding</vt:lpstr>
      <vt:lpstr>Exercise</vt:lpstr>
      <vt:lpstr>Object-Oriented Analysis And Design</vt:lpstr>
      <vt:lpstr>END OF C++ REVIEW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184</cp:revision>
  <cp:lastPrinted>2016-02-10T20:19:12Z</cp:lastPrinted>
  <dcterms:created xsi:type="dcterms:W3CDTF">2014-10-14T00:51:43Z</dcterms:created>
  <dcterms:modified xsi:type="dcterms:W3CDTF">2019-10-04T00:29:34Z</dcterms:modified>
</cp:coreProperties>
</file>